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59" r:id="rId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18"/>
    <p:restoredTop sz="94696"/>
  </p:normalViewPr>
  <p:slideViewPr>
    <p:cSldViewPr snapToGrid="0">
      <p:cViewPr varScale="1">
        <p:scale>
          <a:sx n="105" d="100"/>
          <a:sy n="105" d="100"/>
        </p:scale>
        <p:origin x="1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_空白"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916832"/>
            <a:ext cx="7772400" cy="1371600"/>
          </a:xfrm>
        </p:spPr>
        <p:txBody>
          <a:bodyPr/>
          <a:lstStyle>
            <a:lvl1pPr algn="ctr">
              <a:defRPr sz="4000"/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7014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66800" y="4133056"/>
            <a:ext cx="7010400" cy="1600200"/>
          </a:xfrm>
        </p:spPr>
        <p:txBody>
          <a:bodyPr/>
          <a:lstStyle>
            <a:lvl1pPr marL="0" indent="0" algn="ctr">
              <a:buFont typeface="Wingdings" charset="0"/>
              <a:buNone/>
              <a:defRPr sz="2200"/>
            </a:lvl1pPr>
          </a:lstStyle>
          <a:p>
            <a:pPr lv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529" y="15670"/>
            <a:ext cx="938915" cy="96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60256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132D6C0-C5B3-401A-9AE6-BDD6444BD593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59881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132D6C0-C5B3-401A-9AE6-BDD6444BD593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684074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60039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60039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132D6C0-C5B3-401A-9AE6-BDD6444BD593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71256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、文本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6762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66738" y="1341438"/>
            <a:ext cx="3924300" cy="4967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341438"/>
            <a:ext cx="3924300" cy="49672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132D6C0-C5B3-401A-9AE6-BDD6444BD593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22691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lang="zh-CN" altLang="en-US" dirty="0" smtClean="0"/>
            </a:lvl1pPr>
            <a:lvl2pPr>
              <a:defRPr lang="zh-CN" altLang="en-US" dirty="0" smtClean="0"/>
            </a:lvl2pPr>
            <a:lvl3pPr>
              <a:defRPr lang="zh-CN" altLang="en-US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132D6C0-C5B3-401A-9AE6-BDD6444BD593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200">
                <a:latin typeface="Verdana" charset="0"/>
                <a:ea typeface="宋体" charset="0"/>
                <a:cs typeface="宋体" charset="0"/>
              </a:defRPr>
            </a:lvl1pPr>
          </a:lstStyle>
          <a:p>
            <a:fld id="{EAD9BC6E-CD49-4804-BB3A-F73857E179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81105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132D6C0-C5B3-401A-9AE6-BDD6444BD593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200">
                <a:latin typeface="Verdana" charset="0"/>
                <a:ea typeface="宋体" charset="0"/>
                <a:cs typeface="宋体" charset="0"/>
              </a:defRPr>
            </a:lvl1pPr>
          </a:lstStyle>
          <a:p>
            <a:fld id="{EAD9BC6E-CD49-4804-BB3A-F73857E179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43911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132D6C0-C5B3-401A-9AE6-BDD6444BD593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950383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341438"/>
            <a:ext cx="3924300" cy="4967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341438"/>
            <a:ext cx="3924300" cy="4967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132D6C0-C5B3-401A-9AE6-BDD6444BD593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26158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132D6C0-C5B3-401A-9AE6-BDD6444BD593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85437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132D6C0-C5B3-401A-9AE6-BDD6444BD593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200">
                <a:latin typeface="Verdana" charset="0"/>
                <a:ea typeface="宋体" charset="0"/>
                <a:cs typeface="宋体" charset="0"/>
              </a:defRPr>
            </a:lvl1pPr>
          </a:lstStyle>
          <a:p>
            <a:fld id="{EAD9BC6E-CD49-4804-BB3A-F73857E179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32871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3399FF"/>
          </a:solidFill>
          <a:ln w="9525">
            <a:solidFill>
              <a:srgbClr val="3399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01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 algn="l">
              <a:defRPr sz="4000"/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7014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501008"/>
            <a:ext cx="7010400" cy="1600200"/>
          </a:xfrm>
        </p:spPr>
        <p:txBody>
          <a:bodyPr/>
          <a:lstStyle>
            <a:lvl1pPr marL="0" indent="0" algn="l">
              <a:buFont typeface="Wingdings" charset="0"/>
              <a:buNone/>
              <a:defRPr sz="2200"/>
            </a:lvl1pPr>
          </a:lstStyle>
          <a:p>
            <a:pPr lv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529" y="15670"/>
            <a:ext cx="938915" cy="96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1883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132D6C0-C5B3-401A-9AE6-BDD6444BD593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681532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529" y="15670"/>
            <a:ext cx="938915" cy="965405"/>
          </a:xfrm>
          <a:prstGeom prst="rect">
            <a:avLst/>
          </a:prstGeom>
        </p:spPr>
      </p:pic>
      <p:sp>
        <p:nvSpPr>
          <p:cNvPr id="7004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7004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341438"/>
            <a:ext cx="8001000" cy="4967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lvl="1"/>
            <a:r>
              <a:rPr lang="zh-CN" altLang="en-US" dirty="0"/>
              <a:t>第二级</a:t>
            </a:r>
            <a:endParaRPr lang="en-US" altLang="zh-CN" dirty="0"/>
          </a:p>
          <a:p>
            <a:pPr lvl="2"/>
            <a:r>
              <a:rPr lang="zh-CN" altLang="en-US" dirty="0"/>
              <a:t>第三级</a:t>
            </a:r>
            <a:endParaRPr lang="en-US" altLang="zh-CN" dirty="0"/>
          </a:p>
          <a:p>
            <a:pPr lvl="3"/>
            <a:r>
              <a:rPr lang="zh-CN" altLang="en-US" dirty="0"/>
              <a:t>第四级</a:t>
            </a:r>
            <a:endParaRPr lang="en-US" altLang="zh-CN" dirty="0"/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566738" y="1119189"/>
            <a:ext cx="7958137" cy="109537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3399FF"/>
          </a:solidFill>
          <a:ln w="9525">
            <a:solidFill>
              <a:srgbClr val="3399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00422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19812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FontTx/>
              <a:buNone/>
              <a:defRPr sz="1200">
                <a:latin typeface="Verdana" charset="0"/>
                <a:ea typeface="宋体" charset="0"/>
                <a:cs typeface="宋体" charset="0"/>
              </a:defRPr>
            </a:lvl1pPr>
          </a:lstStyle>
          <a:p>
            <a:fld id="{D132D6C0-C5B3-401A-9AE6-BDD6444BD593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700423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191375" y="6624638"/>
            <a:ext cx="1952625" cy="23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200">
                <a:latin typeface="Verdana" charset="0"/>
                <a:ea typeface="宋体" charset="0"/>
                <a:cs typeface="宋体" charset="0"/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395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ransition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Times New Roman" charset="0"/>
          <a:ea typeface="黑体" charset="0"/>
          <a:cs typeface="黑体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Times New Roman" charset="0"/>
          <a:ea typeface="黑体" charset="0"/>
          <a:cs typeface="黑体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Times New Roman" charset="0"/>
          <a:ea typeface="黑体" charset="0"/>
          <a:cs typeface="黑体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Times New Roman" charset="0"/>
          <a:ea typeface="黑体" charset="0"/>
          <a:cs typeface="黑体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imes New Roman" charset="0"/>
          <a:ea typeface="黑体" charset="0"/>
          <a:cs typeface="黑体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imes New Roman" charset="0"/>
          <a:ea typeface="黑体" charset="0"/>
          <a:cs typeface="黑体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imes New Roman" charset="0"/>
          <a:ea typeface="黑体" charset="0"/>
          <a:cs typeface="黑体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imes New Roman" charset="0"/>
          <a:ea typeface="黑体" charset="0"/>
          <a:cs typeface="黑体" charset="0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rgbClr val="3399FF"/>
        </a:buClr>
        <a:buFont typeface="Wingdings" charset="0"/>
        <a:buChar char="o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1" fontAlgn="base" hangingPunct="1">
        <a:spcBef>
          <a:spcPct val="20000"/>
        </a:spcBef>
        <a:spcAft>
          <a:spcPct val="0"/>
        </a:spcAft>
        <a:buClr>
          <a:srgbClr val="3399FF"/>
        </a:buClr>
        <a:buFont typeface="Wingdings" charset="0"/>
        <a:buChar char="n"/>
        <a:defRPr kumimoji="1" sz="2000">
          <a:solidFill>
            <a:schemeClr val="tx1"/>
          </a:solidFill>
          <a:latin typeface="+mn-lt"/>
          <a:ea typeface="+mn-ea"/>
          <a:cs typeface="+mn-cs"/>
        </a:defRPr>
      </a:lvl2pPr>
      <a:lvl3pPr marL="1304925" indent="-395288" algn="l" rtl="0" eaLnBrk="1" fontAlgn="base" hangingPunct="1">
        <a:spcBef>
          <a:spcPct val="20000"/>
        </a:spcBef>
        <a:spcAft>
          <a:spcPct val="0"/>
        </a:spcAft>
        <a:buClr>
          <a:srgbClr val="3399FF"/>
        </a:buClr>
        <a:buFont typeface="Wingdings" panose="05000000000000000000" pitchFamily="2" charset="2"/>
        <a:buChar char="ü"/>
        <a:defRPr kumimoji="1">
          <a:solidFill>
            <a:schemeClr val="tx1"/>
          </a:solidFill>
          <a:latin typeface="+mn-lt"/>
          <a:ea typeface="+mn-ea"/>
          <a:cs typeface="+mn-cs"/>
        </a:defRPr>
      </a:lvl3pPr>
      <a:lvl4pPr marL="1693863" indent="-387350" algn="l" rtl="0" eaLnBrk="1" fontAlgn="base" hangingPunct="1">
        <a:spcBef>
          <a:spcPct val="20000"/>
        </a:spcBef>
        <a:spcAft>
          <a:spcPct val="0"/>
        </a:spcAft>
        <a:buClr>
          <a:srgbClr val="3399FF"/>
        </a:buClr>
        <a:buFont typeface="Wingdings" panose="05000000000000000000" pitchFamily="2" charset="2"/>
        <a:buChar char="Ø"/>
        <a:defRPr kumimoji="1" sz="1600">
          <a:solidFill>
            <a:schemeClr val="tx1"/>
          </a:solidFill>
          <a:latin typeface="+mn-lt"/>
          <a:ea typeface="+mn-ea"/>
          <a:cs typeface="+mn-cs"/>
        </a:defRPr>
      </a:lvl4pPr>
      <a:lvl5pPr marL="2093913" indent="-398463" algn="l" rtl="0" eaLnBrk="1" fontAlgn="base" hangingPunct="1">
        <a:spcBef>
          <a:spcPct val="20000"/>
        </a:spcBef>
        <a:spcAft>
          <a:spcPct val="0"/>
        </a:spcAft>
        <a:buClr>
          <a:srgbClr val="3399FF"/>
        </a:buClr>
        <a:buFont typeface="Wingdings" panose="05000000000000000000" pitchFamily="2" charset="2"/>
        <a:buChar char="l"/>
        <a:defRPr kumimoji="1" sz="1600">
          <a:solidFill>
            <a:schemeClr val="tx1"/>
          </a:solidFill>
          <a:latin typeface="+mn-lt"/>
          <a:ea typeface="+mn-ea"/>
          <a:cs typeface="+mn-cs"/>
        </a:defRPr>
      </a:lvl5pPr>
      <a:lvl6pPr marL="2551113" indent="-3984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3008313" indent="-3984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65513" indent="-3984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922713" indent="-3984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mailto:ustcdia@163.co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990600"/>
            <a:ext cx="8021548" cy="1371600"/>
          </a:xfrm>
        </p:spPr>
        <p:txBody>
          <a:bodyPr/>
          <a:lstStyle/>
          <a:p>
            <a:r>
              <a:rPr lang="en-US" altLang="zh-CN" dirty="0"/>
              <a:t>DIA </a:t>
            </a:r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次作业：手写单词识别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A6A27FD-0D61-F84C-9C9B-4DEFE2212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7800" y="3501008"/>
            <a:ext cx="7010400" cy="1600200"/>
          </a:xfrm>
        </p:spPr>
        <p:txBody>
          <a:bodyPr/>
          <a:lstStyle/>
          <a:p>
            <a:r>
              <a:rPr lang="en-US" altLang="zh-CN" sz="2800" dirty="0"/>
              <a:t>2024</a:t>
            </a:r>
            <a:r>
              <a:rPr lang="zh-CN" altLang="en-US" sz="2800" dirty="0"/>
              <a:t>年</a:t>
            </a:r>
            <a:r>
              <a:rPr lang="en-US" altLang="zh-CN" sz="2800" dirty="0"/>
              <a:t>6</a:t>
            </a:r>
            <a:r>
              <a:rPr lang="zh-CN" altLang="en-US" sz="2800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326711707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任务说明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7" y="1341438"/>
            <a:ext cx="8284655" cy="6083490"/>
          </a:xfrm>
        </p:spPr>
        <p:txBody>
          <a:bodyPr/>
          <a:lstStyle/>
          <a:p>
            <a:r>
              <a:rPr lang="zh-CN" altLang="en-US" dirty="0"/>
              <a:t>给定一个图像序列，其中每张图像含有一个手写字母，利用马尔可夫随机场识别图像序列对应的单词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数据说明</a:t>
            </a:r>
            <a:endParaRPr lang="en-US" altLang="zh-CN" dirty="0"/>
          </a:p>
          <a:p>
            <a:pPr lvl="1"/>
            <a:r>
              <a:rPr lang="en-US" altLang="zh-CN" dirty="0"/>
              <a:t>DIA2Data.mat</a:t>
            </a:r>
            <a:r>
              <a:rPr lang="zh-CN" altLang="en-US" dirty="0"/>
              <a:t>内容</a:t>
            </a:r>
            <a:endParaRPr lang="en-US" altLang="zh-CN" dirty="0"/>
          </a:p>
          <a:p>
            <a:pPr lvl="2"/>
            <a:r>
              <a:rPr lang="en-US" altLang="zh-CN" dirty="0" err="1"/>
              <a:t>allWords</a:t>
            </a:r>
            <a:r>
              <a:rPr lang="en-US" altLang="zh-CN" dirty="0"/>
              <a:t>: </a:t>
            </a:r>
            <a:r>
              <a:rPr lang="zh-CN" altLang="en-US" dirty="0"/>
              <a:t>包含</a:t>
            </a:r>
            <a:r>
              <a:rPr lang="en-US" altLang="zh-CN" dirty="0"/>
              <a:t>100</a:t>
            </a:r>
            <a:r>
              <a:rPr lang="zh-CN" altLang="en-US" dirty="0"/>
              <a:t>个手写英文单词。</a:t>
            </a:r>
            <a:r>
              <a:rPr lang="en-US" altLang="zh-CN" dirty="0" err="1"/>
              <a:t>allWords</a:t>
            </a:r>
            <a:r>
              <a:rPr lang="en-US" altLang="zh-CN" dirty="0"/>
              <a:t>{</a:t>
            </a:r>
            <a:r>
              <a:rPr lang="en-US" altLang="zh-CN" dirty="0" err="1"/>
              <a:t>i</a:t>
            </a:r>
            <a:r>
              <a:rPr lang="en-US" altLang="zh-CN" dirty="0"/>
              <a:t>}</a:t>
            </a:r>
            <a:r>
              <a:rPr lang="zh-CN" altLang="en-US" dirty="0"/>
              <a:t>为第</a:t>
            </a:r>
            <a:r>
              <a:rPr lang="en-US" altLang="zh-CN" dirty="0" err="1"/>
              <a:t>i</a:t>
            </a:r>
            <a:r>
              <a:rPr lang="zh-CN" altLang="en-US" dirty="0"/>
              <a:t>个单词，</a:t>
            </a:r>
            <a:r>
              <a:rPr lang="en-US" altLang="zh-CN" dirty="0"/>
              <a:t> </a:t>
            </a:r>
            <a:r>
              <a:rPr lang="en-US" altLang="zh-CN" dirty="0" err="1"/>
              <a:t>allWords</a:t>
            </a:r>
            <a:r>
              <a:rPr lang="en-US" altLang="zh-CN" dirty="0"/>
              <a:t>{</a:t>
            </a:r>
            <a:r>
              <a:rPr lang="en-US" altLang="zh-CN" dirty="0" err="1"/>
              <a:t>i</a:t>
            </a:r>
            <a:r>
              <a:rPr lang="en-US" altLang="zh-CN" dirty="0"/>
              <a:t>}(j)</a:t>
            </a:r>
            <a:r>
              <a:rPr lang="zh-CN" altLang="en-US" dirty="0"/>
              <a:t>为第</a:t>
            </a:r>
            <a:r>
              <a:rPr lang="en-US" altLang="zh-CN" dirty="0" err="1"/>
              <a:t>i</a:t>
            </a:r>
            <a:r>
              <a:rPr lang="zh-CN" altLang="en-US" dirty="0"/>
              <a:t>个单词的第</a:t>
            </a:r>
            <a:r>
              <a:rPr lang="en-US" altLang="zh-CN" dirty="0"/>
              <a:t>j</a:t>
            </a:r>
            <a:r>
              <a:rPr lang="zh-CN" altLang="en-US" dirty="0"/>
              <a:t>个字母，其结构为：</a:t>
            </a:r>
            <a:endParaRPr lang="en-US" altLang="zh-CN" dirty="0"/>
          </a:p>
          <a:p>
            <a:pPr lvl="3"/>
            <a:r>
              <a:rPr lang="en-US" altLang="zh-CN" dirty="0" err="1"/>
              <a:t>img</a:t>
            </a:r>
            <a:r>
              <a:rPr lang="en-US" altLang="zh-CN" dirty="0"/>
              <a:t>: 16x8</a:t>
            </a:r>
            <a:r>
              <a:rPr lang="zh-CN" altLang="en-US" dirty="0"/>
              <a:t>的二值图像，含有一个手写字母</a:t>
            </a:r>
            <a:endParaRPr lang="en-US" altLang="zh-CN" dirty="0"/>
          </a:p>
          <a:p>
            <a:pPr lvl="3"/>
            <a:r>
              <a:rPr lang="en-US" altLang="zh-CN" dirty="0" err="1"/>
              <a:t>groundTruth</a:t>
            </a:r>
            <a:r>
              <a:rPr lang="en-US" altLang="zh-CN" dirty="0"/>
              <a:t>: 1</a:t>
            </a:r>
            <a:r>
              <a:rPr lang="zh-CN" altLang="en-US" dirty="0"/>
              <a:t>到</a:t>
            </a:r>
            <a:r>
              <a:rPr lang="en-US" altLang="zh-CN" dirty="0"/>
              <a:t>26</a:t>
            </a:r>
            <a:r>
              <a:rPr lang="zh-CN" altLang="en-US" dirty="0"/>
              <a:t>之间的整数，对应</a:t>
            </a:r>
            <a:r>
              <a:rPr lang="en-US" altLang="zh-CN" dirty="0" err="1"/>
              <a:t>img</a:t>
            </a:r>
            <a:r>
              <a:rPr lang="zh-CN" altLang="en-US" dirty="0"/>
              <a:t>中字母的真实值</a:t>
            </a:r>
            <a:endParaRPr lang="en-US" altLang="zh-CN" dirty="0"/>
          </a:p>
          <a:p>
            <a:pPr marL="1306513" lvl="3" indent="0">
              <a:buNone/>
            </a:pPr>
            <a:endParaRPr lang="en-US" altLang="zh-CN" dirty="0"/>
          </a:p>
          <a:p>
            <a:pPr lvl="2"/>
            <a:endParaRPr lang="en-US" altLang="zh-C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A5851A-74BA-B544-8B33-C4B4993D7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024" y="2674366"/>
            <a:ext cx="863600" cy="850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BD75FA-F186-4B45-8E6B-4BC89DCCB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264" y="2668016"/>
            <a:ext cx="863600" cy="863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A1874B-E2CC-DB4F-8063-D066698CC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504" y="2668016"/>
            <a:ext cx="838200" cy="850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07B351-0D99-A349-AFCA-D221ED3CB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2710" y="2668016"/>
            <a:ext cx="825500" cy="850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966A69-4F34-1E44-8F63-BA6A9B860D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3516" y="2655316"/>
            <a:ext cx="8509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53855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6C6F2-BEF9-4946-B9B4-513A3D59F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任务说明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C5775-7B66-B84A-934B-2A5215038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数据说明</a:t>
            </a:r>
            <a:endParaRPr lang="en-US" altLang="zh-CN" dirty="0"/>
          </a:p>
          <a:p>
            <a:pPr lvl="1"/>
            <a:r>
              <a:rPr lang="en-US" altLang="zh-CN" dirty="0"/>
              <a:t>DIA2Model.mat</a:t>
            </a:r>
            <a:r>
              <a:rPr lang="zh-CN" altLang="en-US" dirty="0"/>
              <a:t>内容</a:t>
            </a:r>
            <a:endParaRPr lang="en-US" altLang="zh-CN" dirty="0"/>
          </a:p>
          <a:p>
            <a:pPr lvl="2"/>
            <a:r>
              <a:rPr lang="en-US" altLang="zh-CN" dirty="0" err="1"/>
              <a:t>imageModel</a:t>
            </a:r>
            <a:r>
              <a:rPr lang="zh-CN" altLang="en-US" dirty="0"/>
              <a:t>：</a:t>
            </a:r>
            <a:endParaRPr lang="en-US" altLang="zh-CN" dirty="0"/>
          </a:p>
          <a:p>
            <a:pPr lvl="3"/>
            <a:r>
              <a:rPr lang="en-US" altLang="zh-CN" dirty="0"/>
              <a:t>K:</a:t>
            </a:r>
            <a:r>
              <a:rPr lang="zh-CN" altLang="en-US" dirty="0"/>
              <a:t> 字母个数（</a:t>
            </a:r>
            <a:r>
              <a:rPr lang="en-US" altLang="zh-CN" dirty="0"/>
              <a:t>26</a:t>
            </a:r>
            <a:r>
              <a:rPr lang="zh-CN" altLang="en-US" dirty="0"/>
              <a:t>）</a:t>
            </a:r>
            <a:endParaRPr lang="en-US" altLang="zh-CN" dirty="0"/>
          </a:p>
          <a:p>
            <a:pPr lvl="3"/>
            <a:r>
              <a:rPr lang="en-US" altLang="zh-CN" dirty="0"/>
              <a:t>W, bias: logistic regression</a:t>
            </a:r>
            <a:r>
              <a:rPr lang="zh-CN" altLang="en-US" dirty="0"/>
              <a:t>图像分类模型参数</a:t>
            </a:r>
            <a:endParaRPr lang="en-US" altLang="zh-CN" dirty="0"/>
          </a:p>
          <a:p>
            <a:pPr lvl="2"/>
            <a:r>
              <a:rPr lang="en-US" altLang="zh-CN" dirty="0" err="1"/>
              <a:t>pairwiseModel</a:t>
            </a:r>
            <a:r>
              <a:rPr lang="en-US" altLang="zh-CN" dirty="0"/>
              <a:t>: 26x26</a:t>
            </a:r>
            <a:r>
              <a:rPr lang="zh-CN" altLang="en-US" dirty="0"/>
              <a:t>的数组，</a:t>
            </a:r>
            <a:r>
              <a:rPr lang="en-US" altLang="zh-CN" dirty="0" err="1"/>
              <a:t>pairwiseModel</a:t>
            </a:r>
            <a:r>
              <a:rPr lang="en-US" altLang="zh-CN" dirty="0"/>
              <a:t>(</a:t>
            </a:r>
            <a:r>
              <a:rPr lang="en-US" altLang="zh-CN" dirty="0" err="1"/>
              <a:t>i,j</a:t>
            </a:r>
            <a:r>
              <a:rPr lang="en-US" altLang="zh-CN" dirty="0"/>
              <a:t>)</a:t>
            </a:r>
            <a:r>
              <a:rPr lang="zh-CN" altLang="en-US" dirty="0"/>
              <a:t>为字母</a:t>
            </a:r>
            <a:r>
              <a:rPr lang="en-US" altLang="zh-CN" dirty="0"/>
              <a:t>j</a:t>
            </a:r>
            <a:r>
              <a:rPr lang="zh-CN" altLang="en-US" dirty="0"/>
              <a:t>出现在字母</a:t>
            </a:r>
            <a:r>
              <a:rPr lang="en-US" altLang="zh-CN" dirty="0" err="1"/>
              <a:t>i</a:t>
            </a:r>
            <a:r>
              <a:rPr lang="zh-CN" altLang="en-US" dirty="0"/>
              <a:t>后面的概率</a:t>
            </a:r>
            <a:endParaRPr lang="en-US" altLang="zh-CN" dirty="0"/>
          </a:p>
          <a:p>
            <a:pPr lvl="2"/>
            <a:r>
              <a:rPr lang="en-US" altLang="zh-CN" dirty="0" err="1"/>
              <a:t>tripletModel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26x26x26</a:t>
            </a:r>
            <a:r>
              <a:rPr lang="zh-CN" altLang="en-US" dirty="0"/>
              <a:t>的数组，</a:t>
            </a:r>
            <a:r>
              <a:rPr lang="en-US" altLang="zh-CN" dirty="0"/>
              <a:t> </a:t>
            </a:r>
            <a:r>
              <a:rPr lang="en-US" altLang="zh-CN" dirty="0" err="1"/>
              <a:t>tripletModel</a:t>
            </a:r>
            <a:r>
              <a:rPr lang="en-US" altLang="zh-CN" dirty="0"/>
              <a:t>(</a:t>
            </a:r>
            <a:r>
              <a:rPr lang="en-US" altLang="zh-CN" dirty="0" err="1"/>
              <a:t>i,j,k</a:t>
            </a:r>
            <a:r>
              <a:rPr lang="en-US" altLang="zh-CN" dirty="0"/>
              <a:t>)</a:t>
            </a:r>
            <a:r>
              <a:rPr lang="zh-CN" altLang="en-US" dirty="0"/>
              <a:t>正比于字符串</a:t>
            </a:r>
            <a:r>
              <a:rPr lang="en-US" altLang="zh-CN" dirty="0" err="1"/>
              <a:t>ijk</a:t>
            </a:r>
            <a:r>
              <a:rPr lang="zh-CN" altLang="en-US" dirty="0"/>
              <a:t>出现的概率</a:t>
            </a:r>
            <a:endParaRPr lang="en-US" altLang="zh-CN" dirty="0"/>
          </a:p>
          <a:p>
            <a:pPr lvl="1"/>
            <a:endParaRPr lang="en-US" altLang="zh-CN" dirty="0"/>
          </a:p>
          <a:p>
            <a:pPr lvl="3"/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0092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6A087-F7B1-0943-A9BD-A30B8D2AE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676275"/>
          </a:xfrm>
        </p:spPr>
        <p:txBody>
          <a:bodyPr/>
          <a:lstStyle/>
          <a:p>
            <a:r>
              <a:rPr lang="zh-CN" altLang="en-US" dirty="0"/>
              <a:t>任务说明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2427CB-CAEC-F848-AF07-A91D3BD549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6738" y="1341438"/>
                <a:ext cx="8101774" cy="5376354"/>
              </a:xfrm>
            </p:spPr>
            <p:txBody>
              <a:bodyPr/>
              <a:lstStyle/>
              <a:p>
                <a:r>
                  <a:rPr lang="zh-CN" altLang="en-US" dirty="0"/>
                  <a:t>任务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：利用预训练好的图像分类模型，通过对每个字母分别进行识别，实现单词识别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lvl="1"/>
                <a:r>
                  <a:rPr lang="zh-CN" altLang="en-US" sz="1800" dirty="0"/>
                  <a:t>采用多项</a:t>
                </a:r>
                <a:r>
                  <a:rPr lang="en-US" altLang="zh-CN" sz="1800" dirty="0"/>
                  <a:t>logistic regression</a:t>
                </a:r>
                <a:r>
                  <a:rPr lang="zh-CN" altLang="en-US" sz="1800" dirty="0"/>
                  <a:t>模型，进行图像分类</a:t>
                </a:r>
                <a:endParaRPr lang="en-US" altLang="zh-CN" sz="1800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471487" lvl="1" indent="0">
                  <a:buNone/>
                </a:pPr>
                <a:endParaRPr lang="en-US" dirty="0"/>
              </a:p>
              <a:p>
                <a:pPr marL="471487" lvl="1" indent="0">
                  <a:buNone/>
                </a:pPr>
                <a:endParaRPr lang="en-US" sz="1000" dirty="0"/>
              </a:p>
              <a:p>
                <a:pPr marL="471487" lvl="1" indent="0">
                  <a:buNone/>
                </a:pPr>
                <a:r>
                  <a:rPr lang="zh-CN" altLang="en-US" sz="1800" dirty="0"/>
                  <a:t>其中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128</m:t>
                        </m:r>
                      </m:sup>
                    </m:sSup>
                  </m:oMath>
                </a14:m>
                <a:r>
                  <a:rPr lang="zh-CN" altLang="en-US" sz="1800" dirty="0"/>
                  <a:t>为</a:t>
                </a:r>
                <a:r>
                  <a:rPr lang="en-US" altLang="zh-CN" sz="1800" dirty="0"/>
                  <a:t> </a:t>
                </a:r>
                <a:r>
                  <a:rPr lang="en-US" altLang="zh-CN" sz="1800" dirty="0" err="1"/>
                  <a:t>allWords</a:t>
                </a:r>
                <a:r>
                  <a:rPr lang="zh-CN" altLang="en-US" sz="1800" dirty="0"/>
                  <a:t>中</a:t>
                </a:r>
                <a:r>
                  <a:rPr lang="en-US" altLang="zh-CN" sz="1800" dirty="0" err="1"/>
                  <a:t>img</a:t>
                </a:r>
                <a:r>
                  <a:rPr lang="zh-CN" altLang="en-US" sz="1800" dirty="0"/>
                  <a:t>的一维形式，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800" dirty="0" err="1"/>
                  <a:t>为</a:t>
                </a:r>
                <a:r>
                  <a:rPr lang="en-US" altLang="zh-CN" sz="1800" dirty="0"/>
                  <a:t> </a:t>
                </a:r>
                <a:r>
                  <a:rPr lang="en-US" altLang="zh-CN" sz="1800" dirty="0" err="1"/>
                  <a:t>imageModel</a:t>
                </a:r>
                <a:r>
                  <a:rPr lang="zh-CN" altLang="en-US" sz="1800" dirty="0"/>
                  <a:t>中</a:t>
                </a:r>
                <a:r>
                  <a:rPr lang="en-US" altLang="zh-CN" sz="1800" dirty="0"/>
                  <a:t>W</a:t>
                </a:r>
                <a:r>
                  <a:rPr lang="zh-CN" altLang="en-US" sz="1800" dirty="0"/>
                  <a:t>的第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/>
                  <a:t>行</a:t>
                </a:r>
                <a:r>
                  <a:rPr lang="zh-CN" altLang="en-US" sz="1800" dirty="0"/>
                  <a:t>，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800" dirty="0"/>
                  <a:t> 为</a:t>
                </a:r>
                <a:r>
                  <a:rPr lang="en-US" altLang="zh-CN" sz="1800" dirty="0"/>
                  <a:t> </a:t>
                </a:r>
                <a:r>
                  <a:rPr lang="en-US" altLang="zh-CN" sz="1800" dirty="0" err="1"/>
                  <a:t>imageModel</a:t>
                </a:r>
                <a:r>
                  <a:rPr lang="zh-CN" altLang="en-US" sz="1800" dirty="0"/>
                  <a:t>中</a:t>
                </a:r>
                <a:r>
                  <a:rPr lang="en-US" altLang="zh-CN" sz="1800" dirty="0"/>
                  <a:t>bias</a:t>
                </a:r>
                <a:r>
                  <a:rPr lang="zh-CN" altLang="en-US" sz="1800" dirty="0"/>
                  <a:t>的第</a:t>
                </a:r>
                <a:r>
                  <a:rPr lang="en-US" altLang="zh-CN" sz="1800" dirty="0"/>
                  <a:t>k</a:t>
                </a:r>
                <a:r>
                  <a:rPr lang="zh-CN" altLang="en-US" sz="1800" dirty="0"/>
                  <a:t>个元素。</a:t>
                </a:r>
                <a:endParaRPr lang="en-US" altLang="zh-CN" sz="1800" dirty="0"/>
              </a:p>
              <a:p>
                <a:pPr marL="471487" lvl="1" indent="0">
                  <a:buNone/>
                </a:pPr>
                <a:endParaRPr lang="en-US" altLang="zh-CN" sz="1000" dirty="0"/>
              </a:p>
              <a:p>
                <a:pPr lvl="1"/>
                <a:r>
                  <a:rPr lang="zh-CN" altLang="en-US" sz="1800" dirty="0"/>
                  <a:t>将预测算法代码写入</a:t>
                </a:r>
                <a:r>
                  <a:rPr lang="en-US" altLang="zh-CN" sz="1800" dirty="0" err="1"/>
                  <a:t>RunInference.m</a:t>
                </a:r>
                <a:r>
                  <a:rPr lang="zh-CN" altLang="en-US" sz="1800" dirty="0"/>
                  <a:t>，运行</a:t>
                </a:r>
                <a:endParaRPr lang="en-US" altLang="zh-CN" sz="1800" dirty="0"/>
              </a:p>
              <a:p>
                <a:pPr marL="471487" lvl="1" indent="0">
                  <a:buNone/>
                </a:pPr>
                <a:r>
                  <a:rPr lang="en-US" altLang="en-US" sz="1800" dirty="0"/>
                  <a:t>          [</a:t>
                </a:r>
                <a:r>
                  <a:rPr lang="en-US" altLang="en-US" sz="1800" dirty="0" err="1"/>
                  <a:t>charAcc</a:t>
                </a:r>
                <a:r>
                  <a:rPr lang="en-US" altLang="en-US" sz="1800" dirty="0"/>
                  <a:t>, </a:t>
                </a:r>
                <a:r>
                  <a:rPr lang="en-US" altLang="en-US" sz="1800" dirty="0" err="1"/>
                  <a:t>wordAcc</a:t>
                </a:r>
                <a:r>
                  <a:rPr lang="en-US" altLang="en-US" sz="1800" dirty="0"/>
                  <a:t>] = </a:t>
                </a:r>
                <a:r>
                  <a:rPr lang="en-US" altLang="en-US" sz="1800" dirty="0" err="1"/>
                  <a:t>ScoreModel</a:t>
                </a:r>
                <a:r>
                  <a:rPr lang="en-US" altLang="en-US" sz="1800" dirty="0"/>
                  <a:t>(</a:t>
                </a:r>
                <a:r>
                  <a:rPr lang="en-US" altLang="en-US" sz="1800" dirty="0" err="1"/>
                  <a:t>allWords</a:t>
                </a:r>
                <a:r>
                  <a:rPr lang="en-US" altLang="en-US" sz="1800" dirty="0"/>
                  <a:t>, </a:t>
                </a:r>
                <a:r>
                  <a:rPr lang="en-US" altLang="en-US" sz="1800" dirty="0" err="1"/>
                  <a:t>imageModel</a:t>
                </a:r>
                <a:r>
                  <a:rPr lang="en-US" altLang="en-US" sz="1800" dirty="0"/>
                  <a:t>, [], []);</a:t>
                </a:r>
              </a:p>
              <a:p>
                <a:pPr marL="471487" lvl="1" indent="0">
                  <a:buNone/>
                </a:pPr>
                <a:r>
                  <a:rPr lang="zh-CN" altLang="en-US" sz="1800" dirty="0"/>
                  <a:t>计算字母和单词的预测准确率。</a:t>
                </a:r>
                <a:endParaRPr lang="en-US" altLang="zh-CN" sz="1800" dirty="0"/>
              </a:p>
              <a:p>
                <a:pPr lvl="1"/>
                <a:endParaRPr lang="en-US" altLang="zh-CN" dirty="0"/>
              </a:p>
              <a:p>
                <a:pPr marL="471487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2427CB-CAEC-F848-AF07-A91D3BD549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6738" y="1341438"/>
                <a:ext cx="8101774" cy="5376354"/>
              </a:xfrm>
              <a:blipFill>
                <a:blip r:embed="rId2"/>
                <a:stretch>
                  <a:fillRect l="-1095" t="-1415" r="-3286" b="-4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E3BDAA-5A11-0848-AFE9-342AAAFFD725}"/>
                  </a:ext>
                </a:extLst>
              </p:cNvPr>
              <p:cNvSpPr txBox="1"/>
              <p:nvPr/>
            </p:nvSpPr>
            <p:spPr>
              <a:xfrm>
                <a:off x="1323106" y="3888177"/>
                <a:ext cx="6882110" cy="5409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1+</m:t>
                          </m:r>
                          <m:nary>
                            <m:naryPr>
                              <m:chr m:val="∑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1600" i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  <m:box>
                        <m:box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r>
                            <m:rPr>
                              <m:brk m:alnAt="6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box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=1,2,⋯,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E3BDAA-5A11-0848-AFE9-342AAAFFD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106" y="3888177"/>
                <a:ext cx="6882110" cy="540917"/>
              </a:xfrm>
              <a:prstGeom prst="rect">
                <a:avLst/>
              </a:prstGeom>
              <a:blipFill>
                <a:blip r:embed="rId3"/>
                <a:stretch>
                  <a:fillRect t="-25000" b="-1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B9147A0-217A-F54F-98EF-5AA9334F8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812" y="2125727"/>
            <a:ext cx="2979948" cy="1267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86A10C4-0F83-054F-8BA6-620553801FA2}"/>
                  </a:ext>
                </a:extLst>
              </p:cNvPr>
              <p:cNvSpPr txBox="1"/>
              <p:nvPr/>
            </p:nvSpPr>
            <p:spPr>
              <a:xfrm>
                <a:off x="2164080" y="4518999"/>
                <a:ext cx="3504549" cy="525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1+</m:t>
                          </m:r>
                          <m:nary>
                            <m:naryPr>
                              <m:chr m:val="∑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86A10C4-0F83-054F-8BA6-620553801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080" y="4518999"/>
                <a:ext cx="3504549" cy="525657"/>
              </a:xfrm>
              <a:prstGeom prst="rect">
                <a:avLst/>
              </a:prstGeom>
              <a:blipFill>
                <a:blip r:embed="rId5"/>
                <a:stretch>
                  <a:fillRect l="-361" t="-28571" b="-1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F9EA8FD-33FC-C946-96B6-1BDA69DBA205}"/>
              </a:ext>
            </a:extLst>
          </p:cNvPr>
          <p:cNvSpPr txBox="1"/>
          <p:nvPr/>
        </p:nvSpPr>
        <p:spPr>
          <a:xfrm>
            <a:off x="7675117" y="424442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22709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CAAAA-AF2B-0A48-A836-20E3B500D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任务说明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E2933A-23DF-1E4B-9246-3E778ACAAB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任务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：在任务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的基础上，考虑相邻两个字母连续出现的概率，实现单词识别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lvl="1"/>
                <a:r>
                  <a:rPr lang="zh-CN" altLang="en-US" sz="1800" dirty="0"/>
                  <a:t>单词的条件概率</a:t>
                </a:r>
                <a:endParaRPr lang="en-US" altLang="zh-CN" sz="1800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/>
                  <a:t>为任务</a:t>
                </a:r>
                <a:r>
                  <a:rPr lang="en-US" altLang="zh-CN" sz="1600" dirty="0"/>
                  <a:t>1</a:t>
                </a:r>
                <a:r>
                  <a:rPr lang="zh-CN" altLang="en-US" sz="1600" dirty="0"/>
                  <a:t>计算的图像分类概率</a:t>
                </a: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/>
                  <a:t>为预统计的</a:t>
                </a:r>
                <a:r>
                  <a:rPr lang="en-US" altLang="zh-CN" sz="1600" dirty="0" err="1"/>
                  <a:t>pairwiseModel</a:t>
                </a:r>
                <a:r>
                  <a:rPr lang="zh-CN" altLang="en-US" sz="1600" dirty="0"/>
                  <a:t>数组中的概率</a:t>
                </a:r>
                <a:endParaRPr lang="en-US" altLang="zh-CN" sz="1600" dirty="0"/>
              </a:p>
              <a:p>
                <a:pPr lvl="2"/>
                <a:r>
                  <a:rPr lang="zh-CN" altLang="en-US" sz="1600" dirty="0"/>
                  <a:t>为避免数值问题，建议对</a:t>
                </a:r>
                <a:r>
                  <a:rPr lang="en-US" altLang="zh-CN" sz="1600" dirty="0"/>
                  <a:t>(2)</a:t>
                </a:r>
                <a:r>
                  <a:rPr lang="zh-CN" altLang="en-US" sz="1600" dirty="0"/>
                  <a:t>式取</a:t>
                </a:r>
                <a:r>
                  <a:rPr lang="en-US" altLang="zh-CN" sz="1600" dirty="0"/>
                  <a:t>log</a:t>
                </a:r>
                <a:r>
                  <a:rPr lang="zh-CN" altLang="en-US" sz="1600" dirty="0"/>
                  <a:t>进行计算</a:t>
                </a:r>
                <a:endParaRPr lang="en-US" altLang="zh-CN" sz="1600" dirty="0"/>
              </a:p>
              <a:p>
                <a:pPr lvl="2"/>
                <a:endParaRPr lang="en-US" altLang="zh-CN" sz="1000" dirty="0"/>
              </a:p>
              <a:p>
                <a:pPr lvl="1"/>
                <a:r>
                  <a:rPr lang="zh-CN" altLang="en-US" sz="1800" dirty="0"/>
                  <a:t>使用</a:t>
                </a:r>
                <a:r>
                  <a:rPr lang="en-US" altLang="zh-CN" sz="1800" dirty="0"/>
                  <a:t>ICM</a:t>
                </a:r>
                <a:r>
                  <a:rPr lang="zh-CN" altLang="en-US" sz="1800" dirty="0"/>
                  <a:t>算法，求解使</a:t>
                </a:r>
                <a:r>
                  <a:rPr lang="en-US" altLang="zh-CN" sz="1800" dirty="0"/>
                  <a:t>(2)</a:t>
                </a:r>
                <a:r>
                  <a:rPr lang="zh-CN" altLang="en-US" sz="1800" dirty="0"/>
                  <a:t>式最大的字母序列，实现单词识别</a:t>
                </a:r>
                <a:endParaRPr lang="en-US" altLang="zh-CN" sz="1800" dirty="0"/>
              </a:p>
              <a:p>
                <a:pPr lvl="1"/>
                <a:r>
                  <a:rPr lang="zh-CN" altLang="en-US" sz="1800" dirty="0"/>
                  <a:t>使用维特比算法，求解使</a:t>
                </a:r>
                <a:r>
                  <a:rPr lang="en-US" altLang="zh-CN" sz="1800" dirty="0"/>
                  <a:t>(2)</a:t>
                </a:r>
                <a:r>
                  <a:rPr lang="zh-CN" altLang="en-US" sz="1800" dirty="0"/>
                  <a:t>式最大的字母序列，实现单词识别</a:t>
                </a:r>
                <a:endParaRPr lang="en-US" altLang="zh-CN" sz="1800" dirty="0"/>
              </a:p>
              <a:p>
                <a:pPr lvl="1"/>
                <a:r>
                  <a:rPr lang="zh-CN" altLang="en-US" sz="1800" dirty="0"/>
                  <a:t>比较两种算法的识别准确率</a:t>
                </a:r>
                <a:endParaRPr lang="en-US" altLang="zh-CN" sz="1800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E2933A-23DF-1E4B-9246-3E778ACAAB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9" t="-1531" r="-634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B891E30-6EB4-6D48-A24D-382187D01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978" y="2223263"/>
            <a:ext cx="2782062" cy="1183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E9ED79-1437-664E-BC08-F394935F7B92}"/>
                  </a:ext>
                </a:extLst>
              </p:cNvPr>
              <p:cNvSpPr txBox="1"/>
              <p:nvPr/>
            </p:nvSpPr>
            <p:spPr>
              <a:xfrm>
                <a:off x="2436114" y="3819124"/>
                <a:ext cx="4964116" cy="6923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∏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∏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=2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E9ED79-1437-664E-BC08-F394935F7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114" y="3819124"/>
                <a:ext cx="4964116" cy="692305"/>
              </a:xfrm>
              <a:prstGeom prst="rect">
                <a:avLst/>
              </a:prstGeom>
              <a:blipFill>
                <a:blip r:embed="rId4"/>
                <a:stretch>
                  <a:fillRect t="-116364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C6E99A1-975A-464F-8106-56860177B788}"/>
              </a:ext>
            </a:extLst>
          </p:cNvPr>
          <p:cNvSpPr txBox="1"/>
          <p:nvPr/>
        </p:nvSpPr>
        <p:spPr>
          <a:xfrm>
            <a:off x="7544408" y="398061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86149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2AE0F-33BF-B84C-9A7C-FEC365ACC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任务说明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385D56-F730-5846-A137-510BC72FFC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6737" y="1341438"/>
                <a:ext cx="8008937" cy="5327586"/>
              </a:xfrm>
            </p:spPr>
            <p:txBody>
              <a:bodyPr/>
              <a:lstStyle/>
              <a:p>
                <a:r>
                  <a:rPr lang="zh-CN" altLang="en-US" dirty="0"/>
                  <a:t>任务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：在任务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的基础上，考虑相邻三个字母连续出现的概率，实现单词识别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lvl="1"/>
                <a:r>
                  <a:rPr lang="zh-CN" altLang="en-US" sz="1800" dirty="0"/>
                  <a:t>单词的条件概率</a:t>
                </a:r>
                <a:endParaRPr lang="en-US" altLang="zh-CN" sz="1800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sz="10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/>
                  <a:t>为预统计的</a:t>
                </a:r>
                <a:r>
                  <a:rPr lang="en-US" altLang="zh-CN" sz="1600" dirty="0" err="1"/>
                  <a:t>tripletModel</a:t>
                </a:r>
                <a:r>
                  <a:rPr lang="zh-CN" altLang="en-US" sz="1600" dirty="0"/>
                  <a:t>数组中的值</a:t>
                </a:r>
                <a:endParaRPr lang="en-US" altLang="zh-CN" sz="1600" dirty="0"/>
              </a:p>
              <a:p>
                <a:pPr lvl="2"/>
                <a:r>
                  <a:rPr lang="zh-CN" altLang="en-US" sz="1600" dirty="0"/>
                  <a:t>为避免数值问题，建议对</a:t>
                </a:r>
                <a:r>
                  <a:rPr lang="en-US" altLang="zh-CN" sz="1600" dirty="0"/>
                  <a:t>(3)</a:t>
                </a:r>
                <a:r>
                  <a:rPr lang="zh-CN" altLang="en-US" sz="1600" dirty="0"/>
                  <a:t>式取</a:t>
                </a:r>
                <a:r>
                  <a:rPr lang="en-US" altLang="zh-CN" sz="1600" dirty="0"/>
                  <a:t>log</a:t>
                </a:r>
                <a:r>
                  <a:rPr lang="zh-CN" altLang="en-US" sz="1600" dirty="0"/>
                  <a:t>进行计算</a:t>
                </a:r>
                <a:endParaRPr lang="en-US" altLang="zh-CN" sz="1600" dirty="0"/>
              </a:p>
              <a:p>
                <a:pPr lvl="2"/>
                <a:endParaRPr lang="en-US" altLang="zh-CN" sz="1000" dirty="0"/>
              </a:p>
              <a:p>
                <a:pPr lvl="1"/>
                <a:r>
                  <a:rPr lang="zh-CN" altLang="en-US" sz="1800" dirty="0"/>
                  <a:t>使用</a:t>
                </a:r>
                <a:r>
                  <a:rPr lang="en-US" altLang="zh-CN" sz="1800" dirty="0"/>
                  <a:t>ICM</a:t>
                </a:r>
                <a:r>
                  <a:rPr lang="zh-CN" altLang="en-US" sz="1800" dirty="0"/>
                  <a:t>算法，求解使</a:t>
                </a:r>
                <a:r>
                  <a:rPr lang="en-US" altLang="zh-CN" sz="1800" dirty="0"/>
                  <a:t>(3)</a:t>
                </a:r>
                <a:r>
                  <a:rPr lang="zh-CN" altLang="en-US" sz="1800" dirty="0"/>
                  <a:t>式最大的字母序列，实现单词识别</a:t>
                </a:r>
                <a:endParaRPr lang="en-US" altLang="zh-CN" sz="1800" dirty="0"/>
              </a:p>
              <a:p>
                <a:pPr lvl="1"/>
                <a:r>
                  <a:rPr lang="zh-CN" altLang="en-US" sz="1800" dirty="0"/>
                  <a:t>比较</a:t>
                </a:r>
                <a:r>
                  <a:rPr lang="en-US" altLang="zh-CN" sz="1800" dirty="0"/>
                  <a:t>ICM</a:t>
                </a:r>
                <a:r>
                  <a:rPr lang="zh-CN" altLang="en-US" sz="1800" dirty="0"/>
                  <a:t>算法采用不同初始值的准确率（如随机初始化和用任务</a:t>
                </a:r>
                <a:r>
                  <a:rPr lang="en-US" altLang="zh-CN" sz="1800" dirty="0"/>
                  <a:t>2</a:t>
                </a:r>
                <a:r>
                  <a:rPr lang="zh-CN" altLang="en-US" sz="1800" dirty="0"/>
                  <a:t>维特比算法的结果初始化）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385D56-F730-5846-A137-510BC72FFC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6737" y="1341438"/>
                <a:ext cx="8008937" cy="5327586"/>
              </a:xfrm>
              <a:blipFill>
                <a:blip r:embed="rId2"/>
                <a:stretch>
                  <a:fillRect l="-1109" t="-1429" r="-634" b="-5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5EFE703-9301-304B-8080-E8B1B23A1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827" y="2227910"/>
            <a:ext cx="3147822" cy="15971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322120-B52B-D54E-A0C6-461B9959E973}"/>
                  </a:ext>
                </a:extLst>
              </p:cNvPr>
              <p:cNvSpPr txBox="1"/>
              <p:nvPr/>
            </p:nvSpPr>
            <p:spPr>
              <a:xfrm>
                <a:off x="1306191" y="4365399"/>
                <a:ext cx="6921959" cy="6923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∏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∏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=2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nary>
                            <m:naryPr>
                              <m:chr m:val="∏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=3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322120-B52B-D54E-A0C6-461B9959E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191" y="4365399"/>
                <a:ext cx="6921959" cy="692305"/>
              </a:xfrm>
              <a:prstGeom prst="rect">
                <a:avLst/>
              </a:prstGeom>
              <a:blipFill>
                <a:blip r:embed="rId4"/>
                <a:stretch>
                  <a:fillRect t="-116364" b="-17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E76E0F1-14BF-174B-ABEB-9FCD061B3231}"/>
              </a:ext>
            </a:extLst>
          </p:cNvPr>
          <p:cNvSpPr txBox="1"/>
          <p:nvPr/>
        </p:nvSpPr>
        <p:spPr>
          <a:xfrm>
            <a:off x="8201284" y="452688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90665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CA1E1-E166-7546-9767-00299266E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任务说明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059155-3611-7346-B960-87DE311B5E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6738" y="1341438"/>
                <a:ext cx="8337776" cy="5418591"/>
              </a:xfrm>
            </p:spPr>
            <p:txBody>
              <a:bodyPr/>
              <a:lstStyle/>
              <a:p>
                <a:r>
                  <a:rPr lang="zh-CN" altLang="en-US" dirty="0"/>
                  <a:t>任务</a:t>
                </a:r>
                <a:r>
                  <a:rPr lang="en-US" altLang="zh-CN" dirty="0"/>
                  <a:t>4</a:t>
                </a:r>
                <a:r>
                  <a:rPr lang="zh-CN" altLang="en-US" dirty="0"/>
                  <a:t>（选做）：在任务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的基础上，考虑图像之间的相似度，实现单词识别</a:t>
                </a:r>
                <a:endParaRPr lang="en-US" altLang="zh-CN" dirty="0"/>
              </a:p>
              <a:p>
                <a:pPr lvl="1"/>
                <a:r>
                  <a:rPr lang="zh-CN" altLang="en-US" sz="1800" dirty="0"/>
                  <a:t>同一单词中，任意两张图像越相似，则它们对应相同字母的概率越大</a:t>
                </a:r>
                <a:endParaRPr lang="en-US" altLang="zh-CN" sz="1800" dirty="0"/>
              </a:p>
              <a:p>
                <a:pPr lvl="1"/>
                <a:r>
                  <a:rPr lang="zh-CN" altLang="en-US" sz="1800" dirty="0"/>
                  <a:t>利用提供的</a:t>
                </a:r>
                <a:r>
                  <a:rPr lang="en-US" altLang="zh-CN" sz="1800" dirty="0" err="1"/>
                  <a:t>ImageSimilarity</a:t>
                </a:r>
                <a:r>
                  <a:rPr lang="zh-CN" altLang="en-US" sz="1800" dirty="0"/>
                  <a:t>函数，计算单词中任意两张图像的相似性分数。对相似性最高的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zh-CN" altLang="en-US" sz="1800" dirty="0"/>
                  <a:t>组图像，连接对应的标记结点。</a:t>
                </a:r>
                <a:endParaRPr lang="en-US" altLang="zh-CN" sz="1800" dirty="0"/>
              </a:p>
              <a:p>
                <a:pPr lvl="1"/>
                <a:endParaRPr lang="en-US" altLang="zh-CN" sz="1800" dirty="0"/>
              </a:p>
              <a:p>
                <a:pPr lvl="1"/>
                <a:endParaRPr lang="en-US" altLang="zh-CN" sz="1800" dirty="0"/>
              </a:p>
              <a:p>
                <a:pPr lvl="1"/>
                <a:endParaRPr lang="en-US" altLang="zh-CN" sz="1800" dirty="0"/>
              </a:p>
              <a:p>
                <a:pPr lvl="1"/>
                <a:endParaRPr lang="en-US" altLang="zh-CN" sz="1800" dirty="0"/>
              </a:p>
              <a:p>
                <a:pPr lvl="1"/>
                <a:endParaRPr lang="en-US" altLang="zh-CN" sz="1000" dirty="0"/>
              </a:p>
              <a:p>
                <a:pPr lvl="1"/>
                <a:r>
                  <a:rPr lang="zh-CN" altLang="en-US" sz="1800" dirty="0"/>
                  <a:t>单词的条件概率</a:t>
                </a:r>
                <a:endParaRPr lang="en-US" altLang="zh-CN" sz="1800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marL="471487" lvl="1" indent="0">
                  <a:buNone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1600" dirty="0"/>
                  <a:t>为相似性最高的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zh-CN" altLang="en-US" sz="1600" dirty="0"/>
                  <a:t>组图像，当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sz="1600" dirty="0"/>
                  <a:t>时，</a:t>
                </a:r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Im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sty m:val="p"/>
                      </m:rP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Similarity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/>
                  <a:t>，当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sz="1600" dirty="0"/>
                  <a:t>时，</a:t>
                </a:r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1600" dirty="0"/>
              </a:p>
              <a:p>
                <a:pPr lvl="1"/>
                <a:r>
                  <a:rPr lang="zh-CN" altLang="en-US" sz="1800" dirty="0"/>
                  <a:t>取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zh-CN" sz="1800" dirty="0"/>
                  <a:t>=2</a:t>
                </a:r>
                <a:r>
                  <a:rPr lang="zh-CN" altLang="en-US" sz="1800" dirty="0"/>
                  <a:t>，使用</a:t>
                </a:r>
                <a:r>
                  <a:rPr lang="en-US" altLang="zh-CN" sz="1800" dirty="0"/>
                  <a:t>ICM</a:t>
                </a:r>
                <a:r>
                  <a:rPr lang="zh-CN" altLang="en-US" sz="1800" dirty="0"/>
                  <a:t>算法，求解使</a:t>
                </a:r>
                <a:r>
                  <a:rPr lang="en-US" altLang="zh-CN" sz="1800" dirty="0"/>
                  <a:t>(4)</a:t>
                </a:r>
                <a:r>
                  <a:rPr lang="zh-CN" altLang="en-US" sz="1800" dirty="0"/>
                  <a:t>式最大的字母序列，实现单词识别</a:t>
                </a: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059155-3611-7346-B960-87DE311B5E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6738" y="1341438"/>
                <a:ext cx="8337776" cy="5418591"/>
              </a:xfrm>
              <a:blipFill>
                <a:blip r:embed="rId2"/>
                <a:stretch>
                  <a:fillRect l="-1065" t="-1405" r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58A25F-A5E1-074D-93C1-EFC6614DE45E}"/>
                  </a:ext>
                </a:extLst>
              </p:cNvPr>
              <p:cNvSpPr txBox="1"/>
              <p:nvPr/>
            </p:nvSpPr>
            <p:spPr>
              <a:xfrm>
                <a:off x="637573" y="4989675"/>
                <a:ext cx="8060796" cy="6335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∏"/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∏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=2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nary>
                            <m:naryPr>
                              <m:chr m:val="∏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=3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sub>
                                  </m:s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)∈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sub>
                                  </m:s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58A25F-A5E1-074D-93C1-EFC6614DE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73" y="4989675"/>
                <a:ext cx="8060796" cy="633571"/>
              </a:xfrm>
              <a:prstGeom prst="rect">
                <a:avLst/>
              </a:prstGeom>
              <a:blipFill>
                <a:blip r:embed="rId3"/>
                <a:stretch>
                  <a:fillRect t="-107843" b="-16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72CE98B5-E668-614A-A17D-15A1259AECB2}"/>
              </a:ext>
            </a:extLst>
          </p:cNvPr>
          <p:cNvGrpSpPr/>
          <p:nvPr/>
        </p:nvGrpSpPr>
        <p:grpSpPr>
          <a:xfrm>
            <a:off x="3325322" y="3207411"/>
            <a:ext cx="2820607" cy="1322597"/>
            <a:chOff x="3094482" y="4026238"/>
            <a:chExt cx="4498493" cy="22824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6C79C1-2BCF-4944-B4E5-81A46F00F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94482" y="4026238"/>
              <a:ext cx="4498493" cy="2282487"/>
            </a:xfrm>
            <a:prstGeom prst="rect">
              <a:avLst/>
            </a:prstGeom>
          </p:spPr>
        </p:pic>
        <p:sp>
          <p:nvSpPr>
            <p:cNvPr id="6" name="Arc 5">
              <a:extLst>
                <a:ext uri="{FF2B5EF4-FFF2-40B4-BE49-F238E27FC236}">
                  <a16:creationId xmlns:a16="http://schemas.microsoft.com/office/drawing/2014/main" id="{FEC54F02-BE72-5E44-8488-E505DC4328F4}"/>
                </a:ext>
              </a:extLst>
            </p:cNvPr>
            <p:cNvSpPr/>
            <p:nvPr/>
          </p:nvSpPr>
          <p:spPr bwMode="auto">
            <a:xfrm>
              <a:off x="4495909" y="4051059"/>
              <a:ext cx="1673243" cy="781857"/>
            </a:xfrm>
            <a:prstGeom prst="arc">
              <a:avLst>
                <a:gd name="adj1" fmla="val 10906936"/>
                <a:gd name="adj2" fmla="val 21537639"/>
              </a:avLst>
            </a:pr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charset="0"/>
                <a:buChar char="•"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黑体" charset="0"/>
                <a:cs typeface="黑体" charset="0"/>
              </a:endParaRPr>
            </a:p>
          </p:txBody>
        </p: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B5A0140A-E9DE-D743-9848-FAC9507CB2D3}"/>
                </a:ext>
              </a:extLst>
            </p:cNvPr>
            <p:cNvSpPr/>
            <p:nvPr/>
          </p:nvSpPr>
          <p:spPr bwMode="auto">
            <a:xfrm>
              <a:off x="5463622" y="4067788"/>
              <a:ext cx="1673243" cy="781857"/>
            </a:xfrm>
            <a:prstGeom prst="arc">
              <a:avLst>
                <a:gd name="adj1" fmla="val 10906936"/>
                <a:gd name="adj2" fmla="val 21439473"/>
              </a:avLst>
            </a:pr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charset="0"/>
                <a:buChar char="•"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黑体" charset="0"/>
                <a:cs typeface="黑体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81CCDB2-776B-294B-AD3D-A0F5C05A9E0C}"/>
              </a:ext>
            </a:extLst>
          </p:cNvPr>
          <p:cNvSpPr txBox="1"/>
          <p:nvPr/>
        </p:nvSpPr>
        <p:spPr>
          <a:xfrm>
            <a:off x="8382179" y="512179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78471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提交时间和方式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66738" y="1341438"/>
                <a:ext cx="8186844" cy="4967287"/>
              </a:xfrm>
            </p:spPr>
            <p:txBody>
              <a:bodyPr/>
              <a:lstStyle/>
              <a:p>
                <a:r>
                  <a:rPr lang="zh-CN" altLang="en-US" dirty="0"/>
                  <a:t>提交截止时间：</a:t>
                </a:r>
                <a:r>
                  <a:rPr lang="en-US" altLang="zh-CN" dirty="0"/>
                  <a:t>6</a:t>
                </a:r>
                <a:r>
                  <a:rPr lang="zh-CN" altLang="en-US" dirty="0"/>
                  <a:t>月</a:t>
                </a:r>
                <a:r>
                  <a:rPr lang="en-US" altLang="zh-CN" dirty="0"/>
                  <a:t>28</a:t>
                </a:r>
                <a:r>
                  <a:rPr lang="zh-CN" altLang="en-US" dirty="0"/>
                  <a:t>日晚上</a:t>
                </a:r>
                <a:r>
                  <a:rPr lang="en-US" altLang="zh-CN" dirty="0"/>
                  <a:t>12</a:t>
                </a:r>
                <a:r>
                  <a:rPr lang="zh-CN" altLang="en-US" dirty="0"/>
                  <a:t>点前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提交方式：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请将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实验报告</a:t>
                </a:r>
                <a:r>
                  <a:rPr lang="zh-CN" altLang="en-US" dirty="0"/>
                  <a:t>和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代码文件</a:t>
                </a:r>
                <a:r>
                  <a:rPr lang="zh-CN" altLang="en-US" dirty="0"/>
                  <a:t>放到一个文件夹中，生成一个压缩文件，文件名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命名规则为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: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“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2024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DIA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第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2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次作业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_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姓名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_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学号”</a:t>
                </a:r>
                <a:endParaRPr lang="en-US" altLang="zh-CN" b="1" dirty="0"/>
              </a:p>
              <a:p>
                <a:pPr lvl="1"/>
                <a:r>
                  <a:rPr lang="zh-CN" altLang="en-US" dirty="0"/>
                  <a:t>将以上压缩文件发到如下邮箱：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hlinkClick r:id="rId2"/>
                  </a:rPr>
                  <a:t>ustcdia@163.com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zh-CN" altLang="en-US" dirty="0"/>
                  <a:t>作业迟交处理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如迟交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天，本次作业分数乘以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0.9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6738" y="1341438"/>
                <a:ext cx="8186844" cy="4967287"/>
              </a:xfrm>
              <a:blipFill>
                <a:blip r:embed="rId3"/>
                <a:stretch>
                  <a:fillRect l="-1085" t="-1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495527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USTC_Blu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Times New Roman"/>
        <a:ea typeface="黑体"/>
        <a:cs typeface="黑体"/>
      </a:majorFont>
      <a:minorFont>
        <a:latin typeface="Times New Roman"/>
        <a:ea typeface="黑体"/>
        <a:cs typeface="黑体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accent2"/>
          </a:buClr>
          <a:buSzTx/>
          <a:buFont typeface="Wingdings" charset="0"/>
          <a:buChar char="•"/>
          <a:tabLst/>
          <a:defRPr kumimoji="0" lang="zh-CN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黑体" charset="0"/>
            <a:cs typeface="黑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accent2"/>
          </a:buClr>
          <a:buSzTx/>
          <a:buFont typeface="Wingdings" charset="0"/>
          <a:buChar char="•"/>
          <a:tabLst/>
          <a:defRPr kumimoji="0" lang="zh-CN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黑体" charset="0"/>
            <a:cs typeface="黑体" charset="0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USTC_Blue" id="{1804F9FF-AFC8-42F8-BB2A-584494198765}" vid="{61B7C5E0-3706-4D85-A3C2-011B51B2623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USTC_Blue</Template>
  <TotalTime>4781</TotalTime>
  <Words>816</Words>
  <Application>Microsoft Macintosh PowerPoint</Application>
  <PresentationFormat>On-screen Show (4:3)</PresentationFormat>
  <Paragraphs>101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黑体</vt:lpstr>
      <vt:lpstr>宋体</vt:lpstr>
      <vt:lpstr>Arial</vt:lpstr>
      <vt:lpstr>Cambria Math</vt:lpstr>
      <vt:lpstr>Times New Roman</vt:lpstr>
      <vt:lpstr>Verdana</vt:lpstr>
      <vt:lpstr>Wingdings</vt:lpstr>
      <vt:lpstr>USTC_Blue</vt:lpstr>
      <vt:lpstr>DIA 第2次作业：手写单词识别</vt:lpstr>
      <vt:lpstr>任务说明</vt:lpstr>
      <vt:lpstr>任务说明</vt:lpstr>
      <vt:lpstr>任务说明</vt:lpstr>
      <vt:lpstr>任务说明</vt:lpstr>
      <vt:lpstr>任务说明</vt:lpstr>
      <vt:lpstr>任务说明</vt:lpstr>
      <vt:lpstr>提交时间和方式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第一次作业</dc:title>
  <dc:creator>Zhou</dc:creator>
  <cp:lastModifiedBy>Microsoft Office User</cp:lastModifiedBy>
  <cp:revision>109</cp:revision>
  <dcterms:created xsi:type="dcterms:W3CDTF">2016-10-28T13:04:45Z</dcterms:created>
  <dcterms:modified xsi:type="dcterms:W3CDTF">2024-06-11T01:24:02Z</dcterms:modified>
</cp:coreProperties>
</file>